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232"/>
    <a:srgbClr val="FD9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2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OP-PPT-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3" t="39400" b="164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TOP-PPT-2"/>
          <p:cNvGrpSpPr/>
          <p:nvPr/>
        </p:nvGrpSpPr>
        <p:grpSpPr>
          <a:xfrm>
            <a:off x="3483162" y="1278382"/>
            <a:ext cx="8708838" cy="4301236"/>
            <a:chOff x="3483162" y="1185164"/>
            <a:chExt cx="8708838" cy="4301236"/>
          </a:xfrm>
          <a:solidFill>
            <a:srgbClr val="E8A232">
              <a:alpha val="76000"/>
            </a:srgbClr>
          </a:solidFill>
        </p:grpSpPr>
        <p:sp>
          <p:nvSpPr>
            <p:cNvPr id="7" name="TOP-PPT-2-1"/>
            <p:cNvSpPr/>
            <p:nvPr>
              <p:custDataLst>
                <p:tags r:id="rId2"/>
              </p:custDataLst>
            </p:nvPr>
          </p:nvSpPr>
          <p:spPr>
            <a:xfrm>
              <a:off x="3483162" y="1738846"/>
              <a:ext cx="8708838" cy="3380308"/>
            </a:xfrm>
            <a:custGeom>
              <a:avLst/>
              <a:gdLst>
                <a:gd name="connsiteX0" fmla="*/ 1690154 w 8708838"/>
                <a:gd name="connsiteY0" fmla="*/ 0 h 3380308"/>
                <a:gd name="connsiteX1" fmla="*/ 8708838 w 8708838"/>
                <a:gd name="connsiteY1" fmla="*/ 0 h 3380308"/>
                <a:gd name="connsiteX2" fmla="*/ 8708838 w 8708838"/>
                <a:gd name="connsiteY2" fmla="*/ 3380308 h 3380308"/>
                <a:gd name="connsiteX3" fmla="*/ 1690154 w 8708838"/>
                <a:gd name="connsiteY3" fmla="*/ 3380308 h 3380308"/>
                <a:gd name="connsiteX4" fmla="*/ 0 w 8708838"/>
                <a:gd name="connsiteY4" fmla="*/ 1690154 h 3380308"/>
                <a:gd name="connsiteX5" fmla="*/ 1690154 w 8708838"/>
                <a:gd name="connsiteY5" fmla="*/ 0 h 338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8838" h="3380308">
                  <a:moveTo>
                    <a:pt x="1690154" y="0"/>
                  </a:moveTo>
                  <a:lnTo>
                    <a:pt x="8708838" y="0"/>
                  </a:lnTo>
                  <a:lnTo>
                    <a:pt x="8708838" y="3380308"/>
                  </a:lnTo>
                  <a:lnTo>
                    <a:pt x="1690154" y="3380308"/>
                  </a:lnTo>
                  <a:cubicBezTo>
                    <a:pt x="756709" y="3380308"/>
                    <a:pt x="0" y="2623600"/>
                    <a:pt x="0" y="1690154"/>
                  </a:cubicBezTo>
                  <a:cubicBezTo>
                    <a:pt x="0" y="756708"/>
                    <a:pt x="756709" y="0"/>
                    <a:pt x="1690154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E8A23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TOP-PPT-2-2"/>
            <p:cNvCxnSpPr/>
            <p:nvPr/>
          </p:nvCxnSpPr>
          <p:spPr>
            <a:xfrm>
              <a:off x="8010144" y="5486400"/>
              <a:ext cx="4170744" cy="0"/>
            </a:xfrm>
            <a:prstGeom prst="line">
              <a:avLst/>
            </a:prstGeom>
            <a:grpFill/>
            <a:ln w="19050">
              <a:solidFill>
                <a:srgbClr val="E8A23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TOP-PPT-2-3"/>
            <p:cNvCxnSpPr/>
            <p:nvPr/>
          </p:nvCxnSpPr>
          <p:spPr>
            <a:xfrm>
              <a:off x="10058400" y="1185164"/>
              <a:ext cx="2122488" cy="0"/>
            </a:xfrm>
            <a:prstGeom prst="line">
              <a:avLst/>
            </a:prstGeom>
            <a:grpFill/>
            <a:ln w="19050">
              <a:solidFill>
                <a:srgbClr val="E8A23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OP-PPT-3"/>
          <p:cNvSpPr txBox="1"/>
          <p:nvPr/>
        </p:nvSpPr>
        <p:spPr>
          <a:xfrm>
            <a:off x="3255010" y="2581910"/>
            <a:ext cx="8585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88900" dist="114300" dir="2700000" algn="tl">
                    <a:srgbClr val="00000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R" panose="00020600040101010101" pitchFamily="18" charset="-122"/>
                <a:sym typeface="Arial" panose="020B0604020202020204" pitchFamily="34" charset="0"/>
              </a:rPr>
              <a:t>我是社会主义接班人 </a:t>
            </a:r>
            <a:endParaRPr lang="zh-CN" altLang="en-US" sz="7200" dirty="0">
              <a:solidFill>
                <a:schemeClr val="bg1"/>
              </a:solidFill>
              <a:effectLst>
                <a:outerShdw blurRad="88900" dist="114300" dir="2700000" algn="tl">
                  <a:srgbClr val="000000">
                    <a:alpha val="16000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TOP-PPT-4"/>
          <p:cNvSpPr txBox="1"/>
          <p:nvPr/>
        </p:nvSpPr>
        <p:spPr>
          <a:xfrm>
            <a:off x="3963959" y="3794676"/>
            <a:ext cx="7877214" cy="38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LOREM IPSUM DOLOR SIT AMET, CONSECTETUER ADIPISCING ELIT. 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OP-PPT-6"/>
          <p:cNvSpPr txBox="1"/>
          <p:nvPr/>
        </p:nvSpPr>
        <p:spPr>
          <a:xfrm>
            <a:off x="9559907" y="4276460"/>
            <a:ext cx="18224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体育学院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4124446" y="443326"/>
            <a:ext cx="3943108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 塞 尔 人 的 迷 茫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OP-PPT-2"/>
          <p:cNvSpPr txBox="1"/>
          <p:nvPr/>
        </p:nvSpPr>
        <p:spPr>
          <a:xfrm>
            <a:off x="952500" y="1627564"/>
            <a:ext cx="10286999" cy="966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多年以后，比塞尔成了远近闻名的旅游明珠。比塞尔人在村子中央小广场上，设立了一个阿古特尔的铜像，铜像的基座上镌刻着一句话：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50" name="TOP-PPT-3" descr="沉思的商人做决定免费矢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2" y="3018047"/>
            <a:ext cx="6793254" cy="33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OP-PPT-4"/>
          <p:cNvSpPr txBox="1"/>
          <p:nvPr/>
        </p:nvSpPr>
        <p:spPr>
          <a:xfrm>
            <a:off x="5385122" y="3249468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zh-CN" altLang="en-US" sz="3200" b="1" i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新生活从选定方向开始</a:t>
            </a:r>
            <a:endParaRPr lang="zh-CN" altLang="en-US" sz="3200" b="1" i="1" dirty="0">
              <a:solidFill>
                <a:srgbClr val="E8A23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4865225" y="443326"/>
            <a:ext cx="2461550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心中的梦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OP-PPT-2"/>
          <p:cNvSpPr txBox="1"/>
          <p:nvPr/>
        </p:nvSpPr>
        <p:spPr>
          <a:xfrm>
            <a:off x="775503" y="1559704"/>
            <a:ext cx="10556111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每个人似乎都有一个绚丽多姿的梦。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 在很小的时候，我们就常常豪情万丈地谈论自己的理想了。梦想着长大以后做一个不平凡的人，成就一番不平凡的事业。随着时间的推移，那种纯朴的理想之情在不知不觉间变成了对梦想的追求。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 进入大学以后，我们的梦想都</a:t>
            </a:r>
            <a:r>
              <a:rPr 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变得模糊了</a:t>
            </a:r>
            <a:endParaRPr 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4865225" y="443326"/>
            <a:ext cx="2461550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心中的梦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74" name="TOP-PPT-2" descr="库, 书籍, 教育, 文学, 学校, 知识, 研究, 读, 智慧, 学习, 阅读, 大学, 信息, 堆栈, 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73" y="1604336"/>
            <a:ext cx="4136452" cy="2757634"/>
          </a:xfrm>
          <a:prstGeom prst="roundRect">
            <a:avLst/>
          </a:prstGeom>
          <a:noFill/>
          <a:ln>
            <a:solidFill>
              <a:srgbClr val="FD94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TOP-PPT-3" descr="大学图书馆, 建设, 街, 格拉茨大学, 结构, 大学, 现代建筑, 立面, 格拉茨, 奥地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604336"/>
            <a:ext cx="4136452" cy="2757634"/>
          </a:xfrm>
          <a:prstGeom prst="roundRect">
            <a:avLst/>
          </a:prstGeom>
          <a:noFill/>
          <a:ln>
            <a:solidFill>
              <a:srgbClr val="FD94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OP-PPT-4"/>
          <p:cNvSpPr txBox="1"/>
          <p:nvPr/>
        </p:nvSpPr>
        <p:spPr>
          <a:xfrm>
            <a:off x="1635759" y="4702289"/>
            <a:ext cx="892048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你心中有理想吗？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4865225" y="443326"/>
            <a:ext cx="2461550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分组讨论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TOP-PPT-2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0"/>
          <a:stretch>
            <a:fillRect/>
          </a:stretch>
        </p:blipFill>
        <p:spPr>
          <a:xfrm>
            <a:off x="7711440" y="1844019"/>
            <a:ext cx="3885692" cy="4800621"/>
          </a:xfrm>
          <a:prstGeom prst="rect">
            <a:avLst/>
          </a:prstGeom>
        </p:spPr>
      </p:pic>
      <p:sp>
        <p:nvSpPr>
          <p:cNvPr id="10" name="TOP-PPT-3"/>
          <p:cNvSpPr txBox="1"/>
          <p:nvPr/>
        </p:nvSpPr>
        <p:spPr>
          <a:xfrm>
            <a:off x="997095" y="2112806"/>
            <a:ext cx="6096000" cy="131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心向着自己目标前进的人，整个世界都会给他让路！</a:t>
            </a:r>
            <a:endParaRPr lang="zh-CN" altLang="en-US" sz="2800" b="1" dirty="0">
              <a:solidFill>
                <a:srgbClr val="E8A23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OP-PPT-4"/>
          <p:cNvSpPr txBox="1"/>
          <p:nvPr/>
        </p:nvSpPr>
        <p:spPr>
          <a:xfrm>
            <a:off x="4675015" y="3659554"/>
            <a:ext cx="2418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——</a:t>
            </a:r>
            <a:r>
              <a:rPr lang="zh-CN" altLang="en-US" sz="3200" b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爱默生</a:t>
            </a:r>
            <a:endParaRPr lang="zh-CN" altLang="en-US" sz="3200" b="1" dirty="0">
              <a:solidFill>
                <a:srgbClr val="E8A23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OP-PPT-5"/>
          <p:cNvSpPr txBox="1"/>
          <p:nvPr/>
        </p:nvSpPr>
        <p:spPr>
          <a:xfrm>
            <a:off x="1087120" y="4446469"/>
            <a:ext cx="6096000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、谈谈自己的理想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、指出自己目前存在的缺点。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、总结归纳（要怎么做）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3931920" y="443326"/>
            <a:ext cx="4328160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确定目标，立即行动！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148" name="TOP-PPT-2" descr="情侣练习越野跑训练免费矢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3189029"/>
            <a:ext cx="4424045" cy="29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OP-PPT-3"/>
          <p:cNvSpPr txBox="1"/>
          <p:nvPr/>
        </p:nvSpPr>
        <p:spPr>
          <a:xfrm>
            <a:off x="3048000" y="2116455"/>
            <a:ext cx="715962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古人云：不积跬步，无以至千里。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作为社会主义接班人，你时刻准备着吗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OP-PPT-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3" t="39400" b="16425"/>
          <a:stretch>
            <a:fillRect/>
          </a:stretch>
        </p:blipFill>
        <p:spPr>
          <a:xfrm>
            <a:off x="-11112" y="0"/>
            <a:ext cx="12192000" cy="6858000"/>
          </a:xfrm>
          <a:prstGeom prst="rect">
            <a:avLst/>
          </a:prstGeom>
        </p:spPr>
      </p:pic>
      <p:grpSp>
        <p:nvGrpSpPr>
          <p:cNvPr id="6" name="TOP-PPT-2"/>
          <p:cNvGrpSpPr/>
          <p:nvPr/>
        </p:nvGrpSpPr>
        <p:grpSpPr>
          <a:xfrm>
            <a:off x="3483162" y="1278382"/>
            <a:ext cx="8708838" cy="4301236"/>
            <a:chOff x="3483162" y="1185164"/>
            <a:chExt cx="8708838" cy="4301236"/>
          </a:xfrm>
          <a:solidFill>
            <a:srgbClr val="E8A232">
              <a:alpha val="76000"/>
            </a:srgbClr>
          </a:solidFill>
        </p:grpSpPr>
        <p:sp>
          <p:nvSpPr>
            <p:cNvPr id="7" name="TOP-PPT-2-1"/>
            <p:cNvSpPr/>
            <p:nvPr>
              <p:custDataLst>
                <p:tags r:id="rId2"/>
              </p:custDataLst>
            </p:nvPr>
          </p:nvSpPr>
          <p:spPr>
            <a:xfrm>
              <a:off x="3483162" y="1738846"/>
              <a:ext cx="8708838" cy="3380308"/>
            </a:xfrm>
            <a:custGeom>
              <a:avLst/>
              <a:gdLst>
                <a:gd name="connsiteX0" fmla="*/ 1690154 w 8708838"/>
                <a:gd name="connsiteY0" fmla="*/ 0 h 3380308"/>
                <a:gd name="connsiteX1" fmla="*/ 8708838 w 8708838"/>
                <a:gd name="connsiteY1" fmla="*/ 0 h 3380308"/>
                <a:gd name="connsiteX2" fmla="*/ 8708838 w 8708838"/>
                <a:gd name="connsiteY2" fmla="*/ 3380308 h 3380308"/>
                <a:gd name="connsiteX3" fmla="*/ 1690154 w 8708838"/>
                <a:gd name="connsiteY3" fmla="*/ 3380308 h 3380308"/>
                <a:gd name="connsiteX4" fmla="*/ 0 w 8708838"/>
                <a:gd name="connsiteY4" fmla="*/ 1690154 h 3380308"/>
                <a:gd name="connsiteX5" fmla="*/ 1690154 w 8708838"/>
                <a:gd name="connsiteY5" fmla="*/ 0 h 338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8838" h="3380308">
                  <a:moveTo>
                    <a:pt x="1690154" y="0"/>
                  </a:moveTo>
                  <a:lnTo>
                    <a:pt x="8708838" y="0"/>
                  </a:lnTo>
                  <a:lnTo>
                    <a:pt x="8708838" y="3380308"/>
                  </a:lnTo>
                  <a:lnTo>
                    <a:pt x="1690154" y="3380308"/>
                  </a:lnTo>
                  <a:cubicBezTo>
                    <a:pt x="756709" y="3380308"/>
                    <a:pt x="0" y="2623600"/>
                    <a:pt x="0" y="1690154"/>
                  </a:cubicBezTo>
                  <a:cubicBezTo>
                    <a:pt x="0" y="756708"/>
                    <a:pt x="756709" y="0"/>
                    <a:pt x="1690154" y="0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E8A23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TOP-PPT-2-2"/>
            <p:cNvCxnSpPr/>
            <p:nvPr/>
          </p:nvCxnSpPr>
          <p:spPr>
            <a:xfrm>
              <a:off x="8010144" y="5486400"/>
              <a:ext cx="4170744" cy="0"/>
            </a:xfrm>
            <a:prstGeom prst="line">
              <a:avLst/>
            </a:prstGeom>
            <a:grpFill/>
            <a:ln w="19050">
              <a:solidFill>
                <a:srgbClr val="E8A23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TOP-PPT-2-3"/>
            <p:cNvCxnSpPr/>
            <p:nvPr/>
          </p:nvCxnSpPr>
          <p:spPr>
            <a:xfrm>
              <a:off x="10058400" y="1185164"/>
              <a:ext cx="2122488" cy="0"/>
            </a:xfrm>
            <a:prstGeom prst="line">
              <a:avLst/>
            </a:prstGeom>
            <a:grpFill/>
            <a:ln w="19050">
              <a:solidFill>
                <a:srgbClr val="E8A23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OP-PPT-3"/>
          <p:cNvSpPr txBox="1"/>
          <p:nvPr/>
        </p:nvSpPr>
        <p:spPr>
          <a:xfrm>
            <a:off x="3963959" y="2581946"/>
            <a:ext cx="787721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effectLst>
                  <a:outerShdw blurRad="88900" dist="114300" dir="2700000" algn="tl">
                    <a:srgbClr val="000000">
                      <a:alpha val="16000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OPPOSans R" panose="00020600040101010101" pitchFamily="18" charset="-122"/>
                <a:sym typeface="Arial" panose="020B0604020202020204" pitchFamily="34" charset="0"/>
              </a:rPr>
              <a:t>感谢参与</a:t>
            </a:r>
            <a:endParaRPr lang="en-US" altLang="zh-CN" sz="7200" dirty="0">
              <a:solidFill>
                <a:schemeClr val="bg1"/>
              </a:solidFill>
              <a:effectLst>
                <a:outerShdw blurRad="88900" dist="114300" dir="2700000" algn="tl">
                  <a:srgbClr val="000000">
                    <a:alpha val="16000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TOP-PPT-4"/>
          <p:cNvSpPr txBox="1"/>
          <p:nvPr/>
        </p:nvSpPr>
        <p:spPr>
          <a:xfrm>
            <a:off x="3963959" y="3794676"/>
            <a:ext cx="7877214" cy="38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LOREM IPSUM DOLOR SIT AMET, CONSECTETUER ADIPISCING ELIT. 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OP-PPT-5"/>
          <p:cNvSpPr/>
          <p:nvPr/>
        </p:nvSpPr>
        <p:spPr>
          <a:xfrm>
            <a:off x="6991332" y="4389419"/>
            <a:ext cx="1822468" cy="34983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OP-PPT-6"/>
          <p:cNvSpPr txBox="1"/>
          <p:nvPr/>
        </p:nvSpPr>
        <p:spPr>
          <a:xfrm>
            <a:off x="6991332" y="4410445"/>
            <a:ext cx="18224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老师：党员教师</a:t>
            </a: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P-PPT-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t="6809" b="194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OP-PPT-2"/>
          <p:cNvSpPr/>
          <p:nvPr>
            <p:custDataLst>
              <p:tags r:id="rId2"/>
            </p:custData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70000">
                <a:srgbClr val="E8A232"/>
              </a:gs>
              <a:gs pos="0">
                <a:srgbClr val="E8A232">
                  <a:alpha val="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OP-PPT-3"/>
          <p:cNvSpPr txBox="1"/>
          <p:nvPr/>
        </p:nvSpPr>
        <p:spPr>
          <a:xfrm>
            <a:off x="6620718" y="2124572"/>
            <a:ext cx="4780345" cy="2608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今天会很残酷，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明天会很残酷，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后天会很美好，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但大部分人会死在明天晚上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OP-PPT-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OP-PPT-2"/>
          <p:cNvSpPr txBox="1"/>
          <p:nvPr/>
        </p:nvSpPr>
        <p:spPr>
          <a:xfrm>
            <a:off x="7943224" y="2145404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前人事迹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OP-PPT-3"/>
          <p:cNvSpPr txBox="1"/>
          <p:nvPr/>
        </p:nvSpPr>
        <p:spPr>
          <a:xfrm>
            <a:off x="7138301" y="3002793"/>
            <a:ext cx="4170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理想与成功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4506410" y="443326"/>
            <a:ext cx="3179180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前人事迹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OP-PPT-2"/>
          <p:cNvSpPr txBox="1"/>
          <p:nvPr/>
        </p:nvSpPr>
        <p:spPr>
          <a:xfrm>
            <a:off x="999378" y="1898122"/>
            <a:ext cx="10285938" cy="2783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有位少年在青年时代就树立了立志报国，献身革命。他在中学读书时，同学称他“身无分文，心忧天下”。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1914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他在长沙第一师范读书时，全部的费用只有几块大洋，而三分之一花在订报上，铺盖和衣服非常单薄。他与同学提出三不谈：不谈金钱、不谈身边琐事、在校期间不谈恋爱“。他认为改造世界对学问知识的需要太迫切了，一定要珍惜宝贵的青春，把时间和精力花在有价值的事情上。请问这位少年是谁？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OP-PPT-3"/>
          <p:cNvSpPr txBox="1"/>
          <p:nvPr/>
        </p:nvSpPr>
        <p:spPr>
          <a:xfrm>
            <a:off x="9123745" y="5270239"/>
            <a:ext cx="2161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毛泽东</a:t>
            </a:r>
            <a:endParaRPr lang="zh-CN" altLang="en-US" sz="2800" b="1" dirty="0">
              <a:solidFill>
                <a:srgbClr val="E8A23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4506410" y="443326"/>
            <a:ext cx="3179180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前人事迹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OP-PPT-2"/>
          <p:cNvSpPr txBox="1"/>
          <p:nvPr/>
        </p:nvSpPr>
        <p:spPr>
          <a:xfrm>
            <a:off x="999378" y="1898122"/>
            <a:ext cx="10239640" cy="308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世纪初沈阳一所小学。校长问同学们：“你们为什么读书？”课堂上顿时寂静无声。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听了片刻，一个同学毕敬毕恭的站起来回答：“读书为了寻求生路。”话音刚落，另一位同学说：“为了光宗耀祖！“这时，一位同学从座位上站起来。他 ，浓眉大眼，昂首挺胸，大声回答道：“为了中华民族之崛起，腾飞于世界而读书。”当时这位少年年仅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岁。请问这位少年是谁？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OP-PPT-3"/>
          <p:cNvSpPr txBox="1"/>
          <p:nvPr/>
        </p:nvSpPr>
        <p:spPr>
          <a:xfrm>
            <a:off x="9077447" y="5270239"/>
            <a:ext cx="2161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周恩来</a:t>
            </a:r>
            <a:endParaRPr lang="zh-CN" altLang="en-US" sz="2800" b="1" dirty="0">
              <a:solidFill>
                <a:srgbClr val="E8A23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4506410" y="443326"/>
            <a:ext cx="3179180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前人事迹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OP-PPT-2"/>
          <p:cNvSpPr txBox="1"/>
          <p:nvPr/>
        </p:nvSpPr>
        <p:spPr>
          <a:xfrm>
            <a:off x="831496" y="1747652"/>
            <a:ext cx="10500119" cy="308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歌德巴赫猜想一直被看作数学王冠上的明珠。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年前，有不少科学家试图征服它，并因此耗费了巨大的精力，却都没有成功。有位中国少年上中学就暗暗立志摘取这颗明珠，他把它当作自己的事业和理想。他拼命积累知识、奋力演算难题，草稿纸装了一麻袋又一麻袋。最后终于用自己的智慧和理想的合力，移动了数学群山，摘取了数学王冠上这一璀璨的明珠，发明了以他的姓氏的定理。请问这位少年是谁？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OP-PPT-3"/>
          <p:cNvSpPr txBox="1"/>
          <p:nvPr/>
        </p:nvSpPr>
        <p:spPr>
          <a:xfrm>
            <a:off x="9270358" y="5270239"/>
            <a:ext cx="2161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b="1" dirty="0">
                <a:solidFill>
                  <a:srgbClr val="E8A23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陈景润</a:t>
            </a:r>
            <a:endParaRPr lang="zh-CN" altLang="en-US" sz="2800" b="1" dirty="0">
              <a:solidFill>
                <a:srgbClr val="E8A23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3186896" y="4621786"/>
            <a:ext cx="5818208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下面让我们来看一个故事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OP-PPT-2"/>
          <p:cNvSpPr txBox="1"/>
          <p:nvPr/>
        </p:nvSpPr>
        <p:spPr>
          <a:xfrm>
            <a:off x="2314937" y="1246759"/>
            <a:ext cx="7558268" cy="25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通过这些名人的实例我们可以看出，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理想与我们人生的成功有着密切的关系；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我们应该尽早确定自己的理想！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4124446" y="443326"/>
            <a:ext cx="3943108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 塞 尔 人 的 迷 茫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TOP-PPT-2" descr="河谷干树沙漠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5" r="20577"/>
          <a:stretch>
            <a:fillRect/>
          </a:stretch>
        </p:blipFill>
        <p:spPr bwMode="auto">
          <a:xfrm>
            <a:off x="7954557" y="1909823"/>
            <a:ext cx="3260983" cy="39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OP-PPT-3"/>
          <p:cNvSpPr/>
          <p:nvPr/>
        </p:nvSpPr>
        <p:spPr>
          <a:xfrm>
            <a:off x="428263" y="1909823"/>
            <a:ext cx="8912507" cy="3970904"/>
          </a:xfrm>
          <a:prstGeom prst="parallelogram">
            <a:avLst/>
          </a:prstGeom>
          <a:solidFill>
            <a:srgbClr val="FD9425"/>
          </a:solidFill>
          <a:ln>
            <a:solidFill>
              <a:srgbClr val="FD9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OP-PPT-4"/>
          <p:cNvSpPr txBox="1"/>
          <p:nvPr/>
        </p:nvSpPr>
        <p:spPr>
          <a:xfrm>
            <a:off x="1390408" y="2253098"/>
            <a:ext cx="7209582" cy="337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有一个流传很广的真实故事，在非洲西撒哈拉沙漠里，有一个名叫比塞尔的小村落，不为人知，与世隔绝。当地的人没有一个走出过村庄。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不是他们不愿意离开这块风景秀丽但贫瘠落后的土地，比塞尔人曾多次试图走出沙漠，都没有成功。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原来，比塞尔村处在浩瀚的沙漠中间，在一望无际的沙漠里，没有一点参照物，如果凭着感觉往前走，会走出许多大小不一的圆圈，最后只能回到起点。 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后来，有一个叫肯莱文的欧洲青年，来到了比塞尔，建议他们走出沙漠。当地一个叫阿古特尔的青年，跟随着肯莱文，一直向着北斗星的方向走，用三天时间走出了沙漠。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-PPT-1"/>
          <p:cNvSpPr/>
          <p:nvPr/>
        </p:nvSpPr>
        <p:spPr>
          <a:xfrm>
            <a:off x="4124446" y="443326"/>
            <a:ext cx="3943108" cy="544734"/>
          </a:xfrm>
          <a:prstGeom prst="roundRect">
            <a:avLst>
              <a:gd name="adj" fmla="val 50000"/>
            </a:avLst>
          </a:prstGeom>
          <a:solidFill>
            <a:srgbClr val="E8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 塞 尔 人 的 迷 茫</a:t>
            </a:r>
            <a:endParaRPr lang="zh-CN" altLang="en-US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OP-PPT-2"/>
          <p:cNvSpPr txBox="1"/>
          <p:nvPr/>
        </p:nvSpPr>
        <p:spPr>
          <a:xfrm>
            <a:off x="952500" y="1627564"/>
            <a:ext cx="10286999" cy="966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多年以后，比塞尔成了远近闻名的旅游明珠。比塞尔人在村子中央小广场上，设立了一个阿古特尔的铜像，铜像的基座上镌刻着一句话：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50" name="TOP-PPT-3" descr="沉思的商人做决定免费矢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72" y="3018047"/>
            <a:ext cx="6793254" cy="339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Application>WPS 演示</Application>
  <PresentationFormat>宽屏</PresentationFormat>
  <Paragraphs>89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思源黑体 CN Regular</vt:lpstr>
      <vt:lpstr>演示斜黑体</vt:lpstr>
      <vt:lpstr>黑体</vt:lpstr>
      <vt:lpstr>OPPOSans R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Winnar</cp:lastModifiedBy>
  <cp:revision>75</cp:revision>
  <dcterms:created xsi:type="dcterms:W3CDTF">2021-03-13T18:01:00Z</dcterms:created>
  <dcterms:modified xsi:type="dcterms:W3CDTF">2021-05-10T08:36:21Z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v1.0_mb_qcvDlMBSEXy/2wQcFpAdJA==</vt:lpwstr>
  </property>
  <property fmtid="{D5CDD505-2E9C-101B-9397-08002B2CF9AE}" pid="4" name="ICV">
    <vt:lpwstr>CE4117FF689044BF805F39A875ABED93</vt:lpwstr>
  </property>
</Properties>
</file>